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11" Type="http://schemas.openxmlformats.org/officeDocument/2006/relationships/slide" Target="slides/slide7.xml"/><Relationship Id="rId22" Type="http://schemas.openxmlformats.org/officeDocument/2006/relationships/slide" Target="slides/slide18.xml"/><Relationship Id="rId10" Type="http://schemas.openxmlformats.org/officeDocument/2006/relationships/slide" Target="slides/slide6.xml"/><Relationship Id="rId21" Type="http://schemas.openxmlformats.org/officeDocument/2006/relationships/slide" Target="slides/slide17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6" Type="http://schemas.openxmlformats.org/officeDocument/2006/relationships/slide" Target="slides/slide2.xml"/><Relationship Id="rId18" Type="http://schemas.openxmlformats.org/officeDocument/2006/relationships/slide" Target="slides/slide14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jpg>
</file>

<file path=ppt/media/image11.jpg>
</file>

<file path=ppt/media/image2.png>
</file>

<file path=ppt/media/image3.jpg>
</file>

<file path=ppt/media/image4.pn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58ffa6b717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8" name="Google Shape;88;g58ffa6b717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</a:rPr>
              <a:t>scale</a:t>
            </a:r>
            <a:endParaRPr sz="1000">
              <a:solidFill>
                <a:srgbClr val="000000"/>
              </a:solidFill>
            </a:endParaRPr>
          </a:p>
        </p:txBody>
      </p:sp>
      <p:sp>
        <p:nvSpPr>
          <p:cNvPr id="89" name="Google Shape;89;g58ffa6b717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66c9b01f7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1" name="Google Shape;171;g566c9b01f7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g566c9b01f7_0_2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566c9b01f7_0_6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g566c9b01f7_0_6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0" name="Google Shape;180;g566c9b01f7_0_6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66c9b01f7_0_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566c9b01f7_0_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89" name="Google Shape;189;g566c9b01f7_0_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566c9b01f7_0_7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8" name="Google Shape;198;g566c9b01f7_0_7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99" name="Google Shape;199;g566c9b01f7_0_7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g52b263a5b3_0_2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8" name="Google Shape;208;g52b263a5b3_0_2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g52b263a5b3_0_2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2b263a5b3_0_2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6" name="Google Shape;216;g52b263a5b3_0_2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g52b263a5b3_0_2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566c9b01f7_0_3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566c9b01f7_0_3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g566c9b01f7_0_3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566c9b01f7_0_9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7" name="Google Shape;237;g566c9b01f7_0_9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38" name="Google Shape;238;g566c9b01f7_0_9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566c9b01f7_0_1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6" name="Google Shape;246;g566c9b01f7_0_1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247" name="Google Shape;247;g566c9b01f7_0_10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66c9b01f7_0_1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6" name="Google Shape;256;g566c9b01f7_0_1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1000">
                <a:solidFill>
                  <a:srgbClr val="000000"/>
                </a:solidFill>
              </a:rPr>
              <a:t>belief about boy motivation: exceptionalism: Amelia Earhart</a:t>
            </a:r>
            <a:endParaRPr sz="10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sz="1000">
              <a:solidFill>
                <a:srgbClr val="000000"/>
              </a:solidFill>
            </a:endParaRPr>
          </a:p>
        </p:txBody>
      </p:sp>
      <p:sp>
        <p:nvSpPr>
          <p:cNvPr id="257" name="Google Shape;257;g566c9b01f7_0_11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505c7a7a87_0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6" name="Google Shape;96;g505c7a7a87_0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g505c7a7a87_0_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505c7a7a87_0_6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4" name="Google Shape;104;g505c7a7a87_0_6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5" name="Google Shape;105;g505c7a7a87_0_6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66c9b01f7_0_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g566c9b01f7_0_1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g566c9b01f7_0_1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566c9b01f7_0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3" name="Google Shape;123;g566c9b01f7_0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24" name="Google Shape;124;g566c9b01f7_0_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66c9b01f7_0_4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2" name="Google Shape;132;g566c9b01f7_0_4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33" name="Google Shape;133;g566c9b01f7_0_4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566c9b01f7_0_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566c9b01f7_0_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143" name="Google Shape;143;g566c9b01f7_0_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52b263a5b3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52b263a5b3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g52b263a5b3_0_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52b263a5b3_0_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0" name="Google Shape;160;g52b263a5b3_0_1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1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t/>
            </a:r>
            <a:endParaRPr b="0" i="0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g52b263a5b3_0_1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Content" type="obj">
  <p:cSld name="OBJECT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body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1pPr>
            <a:lvl2pPr indent="-3429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indent="-3429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indent="-3429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indent="-3429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indent="-3429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indent="-3429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indent="-3429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Vertical Text" type="vertTx">
  <p:cSld name="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" type="body"/>
          </p:nvPr>
        </p:nvSpPr>
        <p:spPr>
          <a:xfrm rot="5400000">
            <a:off x="4170426" y="-1482090"/>
            <a:ext cx="3766185" cy="107537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1pPr>
            <a:lvl2pPr indent="-3429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indent="-3429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indent="-3429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indent="-3429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indent="-3429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indent="-3429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indent="-3429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1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Vertical Title and Text" type="vertTitleAndTx">
  <p:cSld name="VERTICAL_TITLE_AND_VERTICAL_TEXT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type="title"/>
          </p:nvPr>
        </p:nvSpPr>
        <p:spPr>
          <a:xfrm rot="5400000">
            <a:off x="7658100" y="1781175"/>
            <a:ext cx="4800600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" type="body"/>
          </p:nvPr>
        </p:nvSpPr>
        <p:spPr>
          <a:xfrm rot="5400000">
            <a:off x="1938338" y="-452437"/>
            <a:ext cx="5400675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429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1pPr>
            <a:lvl2pPr indent="-3429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3pPr>
            <a:lvl4pPr indent="-3429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4pPr>
            <a:lvl5pPr indent="-3429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5pPr>
            <a:lvl6pPr indent="-3429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6pPr>
            <a:lvl7pPr indent="-3429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7pPr>
            <a:lvl8pPr indent="-3429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8pPr>
            <a:lvl9pPr indent="-3429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4" name="Google Shape;84;p12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5" name="Google Shape;85;p12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ctrTitle"/>
          </p:nvPr>
        </p:nvSpPr>
        <p:spPr>
          <a:xfrm>
            <a:off x="603504" y="770467"/>
            <a:ext cx="10782300" cy="3352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800"/>
              <a:buFont typeface="Calibri"/>
              <a:buNone/>
              <a:defRPr sz="8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" type="subTitle"/>
          </p:nvPr>
        </p:nvSpPr>
        <p:spPr>
          <a:xfrm>
            <a:off x="667512" y="4206876"/>
            <a:ext cx="9228201" cy="1645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3200"/>
              <a:buNone/>
              <a:defRPr sz="32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800"/>
              <a:buNone/>
              <a:defRPr sz="2800"/>
            </a:lvl2pPr>
            <a:lvl3pPr lvl="2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None/>
              <a:defRPr sz="2400"/>
            </a:lvl3pPr>
            <a:lvl4pPr lvl="3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4pPr>
            <a:lvl5pPr lvl="4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5pPr>
            <a:lvl6pPr lvl="5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6pPr>
            <a:lvl7pPr lvl="6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7pPr>
            <a:lvl8pPr lvl="7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8pPr>
            <a:lvl9pPr lvl="8" algn="ctr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sz="2000"/>
            </a:lvl9pPr>
          </a:lstStyle>
          <a:p/>
        </p:txBody>
      </p:sp>
      <p:sp>
        <p:nvSpPr>
          <p:cNvPr id="25" name="Google Shape;25;p3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title"/>
          </p:nvPr>
        </p:nvSpPr>
        <p:spPr>
          <a:xfrm>
            <a:off x="603504" y="767419"/>
            <a:ext cx="10780776" cy="335584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8800"/>
              <a:buFont typeface="Calibri"/>
              <a:buNone/>
              <a:defRPr b="0" sz="88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" type="body"/>
          </p:nvPr>
        </p:nvSpPr>
        <p:spPr>
          <a:xfrm>
            <a:off x="667512" y="4204209"/>
            <a:ext cx="9226296" cy="16459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wo Content" type="twoObj">
  <p:cSld name="TWO_OBJECT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body"/>
          </p:nvPr>
        </p:nvSpPr>
        <p:spPr>
          <a:xfrm>
            <a:off x="676656" y="1998134"/>
            <a:ext cx="4663440" cy="376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indent="-355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indent="-3302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indent="-3302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indent="-3302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indent="-3302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indent="-3302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indent="-3302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/>
        </p:txBody>
      </p:sp>
      <p:sp>
        <p:nvSpPr>
          <p:cNvPr id="37" name="Google Shape;37;p5"/>
          <p:cNvSpPr txBox="1"/>
          <p:nvPr>
            <p:ph idx="2" type="body"/>
          </p:nvPr>
        </p:nvSpPr>
        <p:spPr>
          <a:xfrm>
            <a:off x="6011330" y="1998134"/>
            <a:ext cx="4663440" cy="37673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indent="-355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indent="-3302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indent="-3302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indent="-3302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indent="-3302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indent="-3302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indent="-3302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/>
        </p:txBody>
      </p:sp>
      <p:sp>
        <p:nvSpPr>
          <p:cNvPr id="38" name="Google Shape;38;p5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mparison" type="twoTxTwoObj">
  <p:cSld name="TWO_OBJECTS_WITH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6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" type="body"/>
          </p:nvPr>
        </p:nvSpPr>
        <p:spPr>
          <a:xfrm>
            <a:off x="676656" y="2040467"/>
            <a:ext cx="4663440" cy="72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200"/>
              <a:buNone/>
              <a:defRPr b="0" sz="2200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4" name="Google Shape;44;p6"/>
          <p:cNvSpPr txBox="1"/>
          <p:nvPr>
            <p:ph idx="2" type="body"/>
          </p:nvPr>
        </p:nvSpPr>
        <p:spPr>
          <a:xfrm>
            <a:off x="676656" y="2753084"/>
            <a:ext cx="466344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indent="-355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indent="-3302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indent="-3302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indent="-3302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indent="-3302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indent="-3302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indent="-3302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/>
        </p:txBody>
      </p:sp>
      <p:sp>
        <p:nvSpPr>
          <p:cNvPr id="45" name="Google Shape;45;p6"/>
          <p:cNvSpPr txBox="1"/>
          <p:nvPr>
            <p:ph idx="3" type="body"/>
          </p:nvPr>
        </p:nvSpPr>
        <p:spPr>
          <a:xfrm>
            <a:off x="6007608" y="2038435"/>
            <a:ext cx="4663440" cy="7223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indent="-2286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200"/>
              <a:buNone/>
              <a:defRPr b="0" sz="2200" cap="non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6" name="Google Shape;46;p6"/>
          <p:cNvSpPr txBox="1"/>
          <p:nvPr>
            <p:ph idx="4" type="body"/>
          </p:nvPr>
        </p:nvSpPr>
        <p:spPr>
          <a:xfrm>
            <a:off x="6007608" y="2750990"/>
            <a:ext cx="4663440" cy="32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1pPr>
            <a:lvl2pPr indent="-355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2pPr>
            <a:lvl3pPr indent="-3429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Char char=" "/>
              <a:defRPr sz="1800"/>
            </a:lvl3pPr>
            <a:lvl4pPr indent="-3302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4pPr>
            <a:lvl5pPr indent="-3302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5pPr>
            <a:lvl6pPr indent="-3302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6pPr>
            <a:lvl7pPr indent="-3302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7pPr>
            <a:lvl8pPr indent="-3302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8pPr>
            <a:lvl9pPr indent="-3302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600"/>
              <a:buChar char=" "/>
              <a:defRPr sz="1600"/>
            </a:lvl9pPr>
          </a:lstStyle>
          <a:p/>
        </p:txBody>
      </p:sp>
      <p:sp>
        <p:nvSpPr>
          <p:cNvPr id="47" name="Google Shape;47;p6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7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ontent with Caption" type="objTx">
  <p:cSld name="OBJECT_WITH_CAPTION_TEXT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7620000" y="0"/>
            <a:ext cx="457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9"/>
          <p:cNvSpPr txBox="1"/>
          <p:nvPr>
            <p:ph type="title"/>
          </p:nvPr>
        </p:nvSpPr>
        <p:spPr>
          <a:xfrm>
            <a:off x="8261404" y="542282"/>
            <a:ext cx="3383280" cy="19202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Font typeface="Calibri"/>
              <a:buNone/>
              <a:defRPr sz="4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2" name="Google Shape;62;p9"/>
          <p:cNvSpPr txBox="1"/>
          <p:nvPr>
            <p:ph idx="1" type="body"/>
          </p:nvPr>
        </p:nvSpPr>
        <p:spPr>
          <a:xfrm>
            <a:off x="762000" y="762000"/>
            <a:ext cx="6096000" cy="457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431800" lvl="0" marL="45720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3200"/>
              <a:buChar char=" "/>
              <a:defRPr sz="3200"/>
            </a:lvl1pPr>
            <a:lvl2pPr indent="-4064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800"/>
              <a:buChar char=" "/>
              <a:defRPr sz="2800"/>
            </a:lvl2pPr>
            <a:lvl3pPr indent="-3810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Char char=" "/>
              <a:defRPr sz="2400"/>
            </a:lvl3pPr>
            <a:lvl4pPr indent="-355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4pPr>
            <a:lvl5pPr indent="-355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5pPr>
            <a:lvl6pPr indent="-355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6pPr>
            <a:lvl7pPr indent="-355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7pPr>
            <a:lvl8pPr indent="-355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8pPr>
            <a:lvl9pPr indent="-355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Char char=" "/>
              <a:defRPr sz="2000"/>
            </a:lvl9pPr>
          </a:lstStyle>
          <a:p/>
        </p:txBody>
      </p:sp>
      <p:sp>
        <p:nvSpPr>
          <p:cNvPr id="63" name="Google Shape;63;p9"/>
          <p:cNvSpPr txBox="1"/>
          <p:nvPr>
            <p:ph idx="2" type="body"/>
          </p:nvPr>
        </p:nvSpPr>
        <p:spPr>
          <a:xfrm>
            <a:off x="8275982" y="2511813"/>
            <a:ext cx="3398520" cy="31269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marR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Calibri"/>
              <a:buNone/>
              <a:defRPr sz="18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4" name="Google Shape;64;p9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5" name="Google Shape;65;p9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Picture with Caption" type="picTx">
  <p:cSld name="PICTURE_WITH_CAPTION_TEXT">
    <p:bg>
      <p:bgPr>
        <a:solidFill>
          <a:schemeClr val="accent1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/>
          <p:nvPr>
            <p:ph type="title"/>
          </p:nvPr>
        </p:nvSpPr>
        <p:spPr>
          <a:xfrm>
            <a:off x="649224" y="5418667"/>
            <a:ext cx="10780776" cy="61328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/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Calibri"/>
              <a:buNone/>
              <a:defRPr b="0" sz="32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9" name="Google Shape;69;p10"/>
          <p:cNvSpPr/>
          <p:nvPr>
            <p:ph idx="2" type="pic"/>
          </p:nvPr>
        </p:nvSpPr>
        <p:spPr>
          <a:xfrm>
            <a:off x="0" y="0"/>
            <a:ext cx="12192000" cy="5330952"/>
          </a:xfrm>
          <a:prstGeom prst="rect">
            <a:avLst/>
          </a:prstGeom>
          <a:solidFill>
            <a:srgbClr val="FCECD3"/>
          </a:solidFill>
          <a:ln>
            <a:noFill/>
          </a:ln>
        </p:spPr>
        <p:txBody>
          <a:bodyPr anchorCtr="0" anchor="t" bIns="45700" lIns="91425" spcFirstLastPara="1" rIns="91425" wrap="square" tIns="45700"/>
          <a:lstStyle>
            <a:lvl1pPr lvl="0" marR="0" rtl="0" algn="ctr">
              <a:lnSpc>
                <a:spcPct val="85000"/>
              </a:lnSpc>
              <a:spcBef>
                <a:spcPts val="800"/>
              </a:spcBef>
              <a:spcAft>
                <a:spcPts val="0"/>
              </a:spcAft>
              <a:buClr>
                <a:srgbClr val="3F3F3F"/>
              </a:buClr>
              <a:buSzPts val="3200"/>
              <a:buFont typeface="Arial"/>
              <a:buNone/>
              <a:defRPr b="0" i="0" sz="3200" u="none" cap="none" strike="noStrik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800"/>
              <a:buFont typeface="Arial"/>
              <a:buNone/>
              <a:defRPr b="0" i="0" sz="2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None/>
              <a:defRPr b="0" i="1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None/>
              <a:defRPr b="0" i="0" sz="20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p10"/>
          <p:cNvSpPr txBox="1"/>
          <p:nvPr>
            <p:ph idx="1" type="body"/>
          </p:nvPr>
        </p:nvSpPr>
        <p:spPr>
          <a:xfrm>
            <a:off x="676656" y="5909735"/>
            <a:ext cx="9229344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228600" lvl="0" marL="457200" algn="l">
              <a:lnSpc>
                <a:spcPct val="90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1400"/>
              <a:buNone/>
              <a:defRPr sz="1400">
                <a:solidFill>
                  <a:srgbClr val="262626"/>
                </a:solidFill>
              </a:defRPr>
            </a:lvl1pPr>
            <a:lvl2pPr indent="-228600" lvl="1" marL="914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200"/>
              <a:buNone/>
              <a:defRPr sz="1200"/>
            </a:lvl2pPr>
            <a:lvl3pPr indent="-228600" lvl="2" marL="1371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000"/>
              <a:buNone/>
              <a:defRPr sz="1000"/>
            </a:lvl3pPr>
            <a:lvl4pPr indent="-228600" lvl="3" marL="1828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4pPr>
            <a:lvl5pPr indent="-228600" lvl="4" marL="22860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5pPr>
            <a:lvl6pPr indent="-228600" lvl="5" marL="27432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6pPr>
            <a:lvl7pPr indent="-228600" lvl="6" marL="32004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7pPr>
            <a:lvl8pPr indent="-228600" lvl="7" marL="36576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8pPr>
            <a:lvl9pPr indent="-228600" lvl="8" marL="411480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71" name="Google Shape;71;p10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0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algn="r">
              <a:spcBef>
                <a:spcPts val="0"/>
              </a:spcBef>
              <a:buNone/>
              <a:defRPr b="0" i="0" sz="103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657224" y="499533"/>
            <a:ext cx="10772775" cy="165819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Font typeface="Calibri"/>
              <a:buNone/>
              <a:defRPr b="0" i="0" sz="54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676656" y="2011680"/>
            <a:ext cx="10753725" cy="376618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/>
          <a:lstStyle>
            <a:lvl1pPr indent="-381000" lvl="0" marL="457200" marR="0" rt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 "/>
              <a:defRPr b="0" i="0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400"/>
              <a:buFont typeface="Arial"/>
              <a:buChar char=" "/>
              <a:defRPr b="0" i="0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2000"/>
              <a:buFont typeface="Arial"/>
              <a:buChar char=" "/>
              <a:defRPr b="0" i="1" sz="20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85000"/>
              </a:lnSpc>
              <a:spcBef>
                <a:spcPts val="600"/>
              </a:spcBef>
              <a:spcAft>
                <a:spcPts val="0"/>
              </a:spcAft>
              <a:buClr>
                <a:srgbClr val="262626"/>
              </a:buClr>
              <a:buSzPts val="1800"/>
              <a:buFont typeface="Arial"/>
              <a:buChar char=" "/>
              <a:defRPr b="0" i="0" sz="18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685800" y="6412447"/>
            <a:ext cx="41148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685800" y="6554697"/>
            <a:ext cx="50292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/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95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763926" y="5876412"/>
            <a:ext cx="2926080" cy="1397039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3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3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3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3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3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3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3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3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300" u="none" cap="none" strike="noStrik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3"/>
          <p:cNvSpPr/>
          <p:nvPr/>
        </p:nvSpPr>
        <p:spPr>
          <a:xfrm>
            <a:off x="281650" y="1212025"/>
            <a:ext cx="11867400" cy="5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7012" lvl="2" marL="517525" marR="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Arial"/>
              <a:buChar char="•"/>
            </a:pPr>
            <a:r>
              <a:t/>
            </a:r>
            <a:endParaRPr b="0" i="0" sz="1600" u="none" cap="none" strike="noStrike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13"/>
          <p:cNvSpPr txBox="1"/>
          <p:nvPr/>
        </p:nvSpPr>
        <p:spPr>
          <a:xfrm>
            <a:off x="490950" y="4603200"/>
            <a:ext cx="11057700" cy="85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sort of want to be		want to be		really want to be</a:t>
            </a:r>
            <a:endParaRPr sz="3600"/>
          </a:p>
        </p:txBody>
      </p:sp>
      <p:pic>
        <p:nvPicPr>
          <p:cNvPr id="93" name="Google Shape;9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1360074" y="1524863"/>
            <a:ext cx="9471851" cy="289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2"/>
          <p:cNvSpPr txBox="1"/>
          <p:nvPr>
            <p:ph idx="1" type="body"/>
          </p:nvPr>
        </p:nvSpPr>
        <p:spPr>
          <a:xfrm>
            <a:off x="6538900" y="2361200"/>
            <a:ext cx="4208400" cy="15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2800"/>
              <a:t>“Did Joan Procter want to become a scientist who studied lizards?” (y/n)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5" name="Google Shape;175;p22"/>
          <p:cNvSpPr txBox="1"/>
          <p:nvPr>
            <p:ph type="title"/>
          </p:nvPr>
        </p:nvSpPr>
        <p:spPr>
          <a:xfrm>
            <a:off x="657224" y="-117633"/>
            <a:ext cx="107727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Check: </a:t>
            </a:r>
            <a:r>
              <a:rPr lang="en-US" sz="4400"/>
              <a:t>girl to girl: Joan Procter</a:t>
            </a:r>
            <a:endParaRPr sz="4400"/>
          </a:p>
        </p:txBody>
      </p:sp>
      <p:pic>
        <p:nvPicPr>
          <p:cNvPr id="176" name="Google Shape;17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21175" y="1123476"/>
            <a:ext cx="4254352" cy="567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3"/>
          <p:cNvSpPr/>
          <p:nvPr/>
        </p:nvSpPr>
        <p:spPr>
          <a:xfrm>
            <a:off x="281650" y="1212025"/>
            <a:ext cx="11867400" cy="5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 you want to be a scientist when you grow up? (Y/N)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If yes: “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How much do you want to be a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scientist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when you grow up?” </a:t>
            </a:r>
            <a:b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(faces scale from Lin)</a:t>
            </a:r>
            <a:endParaRPr b="0" i="0" sz="24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7012" lvl="2" marL="517525" marR="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Arial"/>
              <a:buChar char="•"/>
            </a:pPr>
            <a:r>
              <a:t/>
            </a:r>
            <a:endParaRPr b="0" i="0" sz="1600" u="none" cap="none" strike="noStrike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23"/>
          <p:cNvSpPr txBox="1"/>
          <p:nvPr>
            <p:ph type="title"/>
          </p:nvPr>
        </p:nvSpPr>
        <p:spPr>
          <a:xfrm>
            <a:off x="0" y="-262650"/>
            <a:ext cx="129741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belief about own motivation: girl to girl: Joan Procter</a:t>
            </a:r>
            <a:endParaRPr sz="4400"/>
          </a:p>
        </p:txBody>
      </p:sp>
      <p:sp>
        <p:nvSpPr>
          <p:cNvPr id="184" name="Google Shape;184;p23"/>
          <p:cNvSpPr txBox="1"/>
          <p:nvPr/>
        </p:nvSpPr>
        <p:spPr>
          <a:xfrm>
            <a:off x="1119300" y="3975300"/>
            <a:ext cx="9743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(no is 0)					sort of want to be		want to be		really want to be</a:t>
            </a:r>
            <a:endParaRPr sz="1800"/>
          </a:p>
        </p:txBody>
      </p:sp>
      <p:pic>
        <p:nvPicPr>
          <p:cNvPr id="185" name="Google Shape;18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57724" y="2382375"/>
            <a:ext cx="5213751" cy="159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4"/>
          <p:cNvSpPr/>
          <p:nvPr/>
        </p:nvSpPr>
        <p:spPr>
          <a:xfrm>
            <a:off x="281650" y="1212025"/>
            <a:ext cx="11867400" cy="5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Here’s Jason.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 you think Jason wants to be a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scientist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when he grows up? (Y/N)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If yes: “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How much do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think Jason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want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to be a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scientist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when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he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grows up?” </a:t>
            </a:r>
            <a:b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(faces scale from Lin)</a:t>
            </a:r>
            <a:endParaRPr b="0" i="0" sz="24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7012" lvl="2" marL="517525" marR="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Arial"/>
              <a:buChar char="•"/>
            </a:pPr>
            <a:r>
              <a:t/>
            </a:r>
            <a:endParaRPr b="0" i="0" sz="1600" u="none" cap="none" strike="noStrike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4"/>
          <p:cNvSpPr txBox="1"/>
          <p:nvPr>
            <p:ph type="title"/>
          </p:nvPr>
        </p:nvSpPr>
        <p:spPr>
          <a:xfrm>
            <a:off x="0" y="-262650"/>
            <a:ext cx="121920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belief about boy motivation: girl to girl: Joan Procter</a:t>
            </a:r>
            <a:endParaRPr sz="4400"/>
          </a:p>
        </p:txBody>
      </p:sp>
      <p:sp>
        <p:nvSpPr>
          <p:cNvPr id="193" name="Google Shape;193;p24"/>
          <p:cNvSpPr txBox="1"/>
          <p:nvPr/>
        </p:nvSpPr>
        <p:spPr>
          <a:xfrm>
            <a:off x="1134150" y="5697225"/>
            <a:ext cx="9743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(no is 0)					sort of want to be		want to be		really want to be</a:t>
            </a:r>
            <a:endParaRPr sz="1800"/>
          </a:p>
        </p:txBody>
      </p:sp>
      <p:pic>
        <p:nvPicPr>
          <p:cNvPr id="194" name="Google Shape;194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72574" y="4104300"/>
            <a:ext cx="5213751" cy="1592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4"/>
          <p:cNvPicPr preferRelativeResize="0"/>
          <p:nvPr/>
        </p:nvPicPr>
        <p:blipFill rotWithShape="1">
          <a:blip r:embed="rId4">
            <a:alphaModFix/>
          </a:blip>
          <a:srcRect b="31194" l="0" r="78293" t="35251"/>
          <a:stretch/>
        </p:blipFill>
        <p:spPr>
          <a:xfrm>
            <a:off x="2699050" y="948612"/>
            <a:ext cx="1294300" cy="17929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/>
          <p:nvPr/>
        </p:nvSpPr>
        <p:spPr>
          <a:xfrm>
            <a:off x="281650" y="1212025"/>
            <a:ext cx="11867400" cy="5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Here’s Alice.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 you think Alice wants to be a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scientist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when she grows up? (Y/N)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If yes: “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How much do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think Alice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want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to be a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scientist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when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she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grows up?” </a:t>
            </a:r>
            <a:b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(faces scale from Lin)</a:t>
            </a:r>
            <a:endParaRPr b="0" i="0" sz="24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7012" lvl="2" marL="517525" marR="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Arial"/>
              <a:buChar char="•"/>
            </a:pPr>
            <a:r>
              <a:t/>
            </a:r>
            <a:endParaRPr b="0" i="0" sz="1600" u="none" cap="none" strike="noStrike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5"/>
          <p:cNvSpPr txBox="1"/>
          <p:nvPr>
            <p:ph type="title"/>
          </p:nvPr>
        </p:nvSpPr>
        <p:spPr>
          <a:xfrm>
            <a:off x="0" y="-262650"/>
            <a:ext cx="121920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belief about girl motivation: girl to girl: Joan Procter</a:t>
            </a:r>
            <a:endParaRPr sz="4400"/>
          </a:p>
        </p:txBody>
      </p:sp>
      <p:sp>
        <p:nvSpPr>
          <p:cNvPr id="203" name="Google Shape;203;p25"/>
          <p:cNvSpPr txBox="1"/>
          <p:nvPr/>
        </p:nvSpPr>
        <p:spPr>
          <a:xfrm>
            <a:off x="1134150" y="5697225"/>
            <a:ext cx="9743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(no is 0)					sort of want to be		want to be		really want to be</a:t>
            </a:r>
            <a:endParaRPr sz="1800"/>
          </a:p>
        </p:txBody>
      </p:sp>
      <p:pic>
        <p:nvPicPr>
          <p:cNvPr id="204" name="Google Shape;20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72574" y="4104300"/>
            <a:ext cx="5213751" cy="1592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5"/>
          <p:cNvPicPr preferRelativeResize="0"/>
          <p:nvPr/>
        </p:nvPicPr>
        <p:blipFill rotWithShape="1">
          <a:blip r:embed="rId4">
            <a:alphaModFix/>
          </a:blip>
          <a:srcRect b="33720" l="20709" r="58129" t="35249"/>
          <a:stretch/>
        </p:blipFill>
        <p:spPr>
          <a:xfrm>
            <a:off x="2553450" y="904075"/>
            <a:ext cx="1261750" cy="165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6"/>
          <p:cNvSpPr txBox="1"/>
          <p:nvPr>
            <p:ph type="title"/>
          </p:nvPr>
        </p:nvSpPr>
        <p:spPr>
          <a:xfrm>
            <a:off x="657224" y="-117633"/>
            <a:ext cx="107727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Context: exceptionalism (achievement): Amelia Earhart</a:t>
            </a:r>
            <a:endParaRPr sz="4400"/>
          </a:p>
        </p:txBody>
      </p:sp>
      <p:sp>
        <p:nvSpPr>
          <p:cNvPr id="212" name="Google Shape;212;p26"/>
          <p:cNvSpPr txBox="1"/>
          <p:nvPr>
            <p:ph idx="1" type="body"/>
          </p:nvPr>
        </p:nvSpPr>
        <p:spPr>
          <a:xfrm>
            <a:off x="8215750" y="2058475"/>
            <a:ext cx="3839100" cy="407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*change title from </a:t>
            </a:r>
            <a:r>
              <a:rPr i="1" lang="en-US" sz="3000">
                <a:solidFill>
                  <a:schemeClr val="dk1"/>
                </a:solidFill>
              </a:rPr>
              <a:t>I Am Amelia Earhart </a:t>
            </a:r>
            <a:r>
              <a:rPr lang="en-US" sz="3000">
                <a:solidFill>
                  <a:schemeClr val="dk1"/>
                </a:solidFill>
              </a:rPr>
              <a:t>to </a:t>
            </a:r>
            <a:r>
              <a:rPr i="1" lang="en-US" sz="3000">
                <a:solidFill>
                  <a:schemeClr val="dk1"/>
                </a:solidFill>
              </a:rPr>
              <a:t>Amelia Earhart</a:t>
            </a:r>
            <a:endParaRPr i="1"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This is a story about Amelia Earhart, who ended up becoming a famous pilot. </a:t>
            </a:r>
            <a:endParaRPr sz="3000"/>
          </a:p>
        </p:txBody>
      </p:sp>
      <p:pic>
        <p:nvPicPr>
          <p:cNvPr id="213" name="Google Shape;21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8250" y="1588505"/>
            <a:ext cx="4485076" cy="5012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7"/>
          <p:cNvSpPr txBox="1"/>
          <p:nvPr>
            <p:ph idx="1" type="body"/>
          </p:nvPr>
        </p:nvSpPr>
        <p:spPr>
          <a:xfrm>
            <a:off x="7605700" y="1568825"/>
            <a:ext cx="4249800" cy="33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"I became the first woman to fly across the Atlantic Ocean - and then the first woman to fly *by myself* across the Atlantic"</a:t>
            </a:r>
            <a:endParaRPr sz="18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"In the process, I also broke the record for crossing the ocean in the shortest time, doing it faster than any man or woman ever... then I broke an altitude record... I went higher than anyone else... at a time when no woman had ever gone that high"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7"/>
          <p:cNvSpPr txBox="1"/>
          <p:nvPr>
            <p:ph idx="1" type="body"/>
          </p:nvPr>
        </p:nvSpPr>
        <p:spPr>
          <a:xfrm>
            <a:off x="7681900" y="5533875"/>
            <a:ext cx="4510200" cy="143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 flew across the Atlantic Ocean, and then flew by myself across the Atlantic. I crossed the ocean in a short time. I flew very fast and very high.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1" name="Google Shape;221;p27"/>
          <p:cNvSpPr txBox="1"/>
          <p:nvPr>
            <p:ph type="title"/>
          </p:nvPr>
        </p:nvSpPr>
        <p:spPr>
          <a:xfrm>
            <a:off x="657224" y="-117633"/>
            <a:ext cx="107727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Passage</a:t>
            </a:r>
            <a:r>
              <a:rPr lang="en-US" sz="4400"/>
              <a:t>: exceptionalism (achievement): Amelia Earhart</a:t>
            </a:r>
            <a:endParaRPr sz="4400"/>
          </a:p>
        </p:txBody>
      </p:sp>
      <p:sp>
        <p:nvSpPr>
          <p:cNvPr id="222" name="Google Shape;222;p27"/>
          <p:cNvSpPr txBox="1"/>
          <p:nvPr>
            <p:ph idx="1" type="body"/>
          </p:nvPr>
        </p:nvSpPr>
        <p:spPr>
          <a:xfrm>
            <a:off x="7605699" y="820352"/>
            <a:ext cx="17049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999999"/>
                </a:solidFill>
              </a:rPr>
              <a:t>Original</a:t>
            </a:r>
            <a:endParaRPr sz="3500">
              <a:solidFill>
                <a:srgbClr val="999999"/>
              </a:solidFill>
            </a:endParaRPr>
          </a:p>
        </p:txBody>
      </p:sp>
      <p:sp>
        <p:nvSpPr>
          <p:cNvPr id="223" name="Google Shape;223;p27"/>
          <p:cNvSpPr txBox="1"/>
          <p:nvPr>
            <p:ph idx="1" type="body"/>
          </p:nvPr>
        </p:nvSpPr>
        <p:spPr>
          <a:xfrm>
            <a:off x="7681899" y="4742502"/>
            <a:ext cx="17049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999999"/>
                </a:solidFill>
              </a:rPr>
              <a:t>Edited</a:t>
            </a:r>
            <a:endParaRPr sz="3500">
              <a:solidFill>
                <a:srgbClr val="999999"/>
              </a:solidFill>
            </a:endParaRPr>
          </a:p>
        </p:txBody>
      </p:sp>
      <p:pic>
        <p:nvPicPr>
          <p:cNvPr id="224" name="Google Shape;224;p27"/>
          <p:cNvPicPr preferRelativeResize="0"/>
          <p:nvPr/>
        </p:nvPicPr>
        <p:blipFill rotWithShape="1">
          <a:blip r:embed="rId3">
            <a:alphaModFix/>
          </a:blip>
          <a:srcRect b="0" l="49809" r="0" t="0"/>
          <a:stretch/>
        </p:blipFill>
        <p:spPr>
          <a:xfrm>
            <a:off x="-7" y="1362125"/>
            <a:ext cx="3092909" cy="32156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27"/>
          <p:cNvPicPr preferRelativeResize="0"/>
          <p:nvPr/>
        </p:nvPicPr>
        <p:blipFill rotWithShape="1">
          <a:blip r:embed="rId4">
            <a:alphaModFix/>
          </a:blip>
          <a:srcRect b="0" l="49634" r="0" t="0"/>
          <a:stretch/>
        </p:blipFill>
        <p:spPr>
          <a:xfrm>
            <a:off x="3092912" y="1362127"/>
            <a:ext cx="2820719" cy="3126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426075" y="4414674"/>
            <a:ext cx="5009048" cy="2645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8"/>
          <p:cNvSpPr txBox="1"/>
          <p:nvPr>
            <p:ph idx="1" type="body"/>
          </p:nvPr>
        </p:nvSpPr>
        <p:spPr>
          <a:xfrm>
            <a:off x="7681900" y="2301825"/>
            <a:ext cx="4208400" cy="15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2800"/>
              <a:t>“Did Amelia Earhart want to become a pilot?” (y/n)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33" name="Google Shape;233;p28"/>
          <p:cNvSpPr txBox="1"/>
          <p:nvPr>
            <p:ph type="title"/>
          </p:nvPr>
        </p:nvSpPr>
        <p:spPr>
          <a:xfrm>
            <a:off x="657224" y="-117633"/>
            <a:ext cx="107727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Check: </a:t>
            </a:r>
            <a:r>
              <a:rPr lang="en-US" sz="4400"/>
              <a:t>exceptionalism (achievement): Amelia Earhart</a:t>
            </a:r>
            <a:endParaRPr sz="4400"/>
          </a:p>
        </p:txBody>
      </p:sp>
      <p:pic>
        <p:nvPicPr>
          <p:cNvPr id="234" name="Google Shape;23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8250" y="1588505"/>
            <a:ext cx="4485076" cy="50127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9"/>
          <p:cNvSpPr/>
          <p:nvPr/>
        </p:nvSpPr>
        <p:spPr>
          <a:xfrm>
            <a:off x="281650" y="1212025"/>
            <a:ext cx="11867400" cy="5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 you want to be a pilot when you grow up? (Y/N)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If yes: “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How much do you want to be a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pilot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when you grow up?” </a:t>
            </a:r>
            <a:b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(faces scale from Lin)</a:t>
            </a:r>
            <a:endParaRPr b="0" i="0" sz="24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7012" lvl="2" marL="517525" marR="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Arial"/>
              <a:buChar char="•"/>
            </a:pPr>
            <a:r>
              <a:t/>
            </a:r>
            <a:endParaRPr b="0" i="0" sz="1600" u="none" cap="none" strike="noStrike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9"/>
          <p:cNvSpPr txBox="1"/>
          <p:nvPr>
            <p:ph type="title"/>
          </p:nvPr>
        </p:nvSpPr>
        <p:spPr>
          <a:xfrm>
            <a:off x="0" y="-262650"/>
            <a:ext cx="129741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belief about own motivation: exceptionalism: Amelia Earhart</a:t>
            </a:r>
            <a:endParaRPr sz="4400"/>
          </a:p>
        </p:txBody>
      </p:sp>
      <p:sp>
        <p:nvSpPr>
          <p:cNvPr id="242" name="Google Shape;242;p29"/>
          <p:cNvSpPr txBox="1"/>
          <p:nvPr/>
        </p:nvSpPr>
        <p:spPr>
          <a:xfrm>
            <a:off x="1119300" y="3975300"/>
            <a:ext cx="9743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(no is 0)					sort of want to be		want to be		really want to be</a:t>
            </a:r>
            <a:endParaRPr sz="1800"/>
          </a:p>
        </p:txBody>
      </p:sp>
      <p:pic>
        <p:nvPicPr>
          <p:cNvPr id="243" name="Google Shape;24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57724" y="2382375"/>
            <a:ext cx="5213751" cy="159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0"/>
          <p:cNvSpPr/>
          <p:nvPr/>
        </p:nvSpPr>
        <p:spPr>
          <a:xfrm>
            <a:off x="281650" y="1212025"/>
            <a:ext cx="11867400" cy="5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Here’s Mara.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 you think Mara wants to be a pilot when she grows up? (Y/N)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If yes: “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How much do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think Mara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want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to be a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pilot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when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she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grows up?” </a:t>
            </a:r>
            <a:b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(faces scale from Lin)</a:t>
            </a:r>
            <a:endParaRPr b="0" i="0" sz="24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7012" lvl="2" marL="517525" marR="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Arial"/>
              <a:buChar char="•"/>
            </a:pPr>
            <a:r>
              <a:t/>
            </a:r>
            <a:endParaRPr b="0" i="0" sz="1600" u="none" cap="none" strike="noStrike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30"/>
          <p:cNvSpPr txBox="1"/>
          <p:nvPr>
            <p:ph type="title"/>
          </p:nvPr>
        </p:nvSpPr>
        <p:spPr>
          <a:xfrm>
            <a:off x="0" y="-262650"/>
            <a:ext cx="126624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belief about girl motivation</a:t>
            </a:r>
            <a:r>
              <a:rPr lang="en-US" sz="4400"/>
              <a:t>: exceptionalism: Amelia Earhart</a:t>
            </a:r>
            <a:endParaRPr sz="4400"/>
          </a:p>
        </p:txBody>
      </p:sp>
      <p:sp>
        <p:nvSpPr>
          <p:cNvPr id="251" name="Google Shape;251;p30"/>
          <p:cNvSpPr txBox="1"/>
          <p:nvPr/>
        </p:nvSpPr>
        <p:spPr>
          <a:xfrm>
            <a:off x="1134150" y="5697225"/>
            <a:ext cx="9743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(no is 0)					sort of want to be		want to be		really want to be</a:t>
            </a:r>
            <a:endParaRPr sz="1800"/>
          </a:p>
        </p:txBody>
      </p:sp>
      <p:pic>
        <p:nvPicPr>
          <p:cNvPr id="252" name="Google Shape;25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72574" y="4104300"/>
            <a:ext cx="5213751" cy="1592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30"/>
          <p:cNvPicPr preferRelativeResize="0"/>
          <p:nvPr/>
        </p:nvPicPr>
        <p:blipFill rotWithShape="1">
          <a:blip r:embed="rId4">
            <a:alphaModFix/>
          </a:blip>
          <a:srcRect b="1189" l="59545" r="18795" t="65197"/>
          <a:stretch/>
        </p:blipFill>
        <p:spPr>
          <a:xfrm>
            <a:off x="2716725" y="945975"/>
            <a:ext cx="1291451" cy="1796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31"/>
          <p:cNvSpPr/>
          <p:nvPr/>
        </p:nvSpPr>
        <p:spPr>
          <a:xfrm>
            <a:off x="281650" y="1212025"/>
            <a:ext cx="11867400" cy="5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Here’s Chris.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 you think Chris wants to be a pilot when he grows up? (Y/N)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If yes: “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How much do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think Chris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want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to be a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pilot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when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he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grows up?” </a:t>
            </a:r>
            <a:b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(faces scale from Lin)</a:t>
            </a:r>
            <a:endParaRPr b="0" i="0" sz="24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7012" lvl="2" marL="517525" marR="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Arial"/>
              <a:buChar char="•"/>
            </a:pPr>
            <a:r>
              <a:t/>
            </a:r>
            <a:endParaRPr b="0" i="0" sz="1600" u="none" cap="none" strike="noStrike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p31"/>
          <p:cNvSpPr txBox="1"/>
          <p:nvPr/>
        </p:nvSpPr>
        <p:spPr>
          <a:xfrm>
            <a:off x="1134150" y="5697225"/>
            <a:ext cx="9743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(no is 0)					sort of want to be		want to be		really want to be</a:t>
            </a:r>
            <a:endParaRPr sz="1800"/>
          </a:p>
        </p:txBody>
      </p:sp>
      <p:pic>
        <p:nvPicPr>
          <p:cNvPr id="261" name="Google Shape;26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72574" y="4104300"/>
            <a:ext cx="5213751" cy="1592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1"/>
          <p:cNvPicPr preferRelativeResize="0"/>
          <p:nvPr/>
        </p:nvPicPr>
        <p:blipFill rotWithShape="1">
          <a:blip r:embed="rId4">
            <a:alphaModFix/>
          </a:blip>
          <a:srcRect b="66274" l="36147" r="40450" t="2696"/>
          <a:stretch/>
        </p:blipFill>
        <p:spPr>
          <a:xfrm>
            <a:off x="2612825" y="886650"/>
            <a:ext cx="1395349" cy="165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4"/>
          <p:cNvSpPr txBox="1"/>
          <p:nvPr>
            <p:ph type="title"/>
          </p:nvPr>
        </p:nvSpPr>
        <p:spPr>
          <a:xfrm>
            <a:off x="657224" y="-117633"/>
            <a:ext cx="107727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Context</a:t>
            </a:r>
            <a:r>
              <a:rPr lang="en-US" sz="4400"/>
              <a:t>: girl to boy (positive): Jane Austen</a:t>
            </a:r>
            <a:endParaRPr sz="4400"/>
          </a:p>
        </p:txBody>
      </p:sp>
      <p:sp>
        <p:nvSpPr>
          <p:cNvPr id="100" name="Google Shape;100;p14"/>
          <p:cNvSpPr txBox="1"/>
          <p:nvPr>
            <p:ph idx="1" type="body"/>
          </p:nvPr>
        </p:nvSpPr>
        <p:spPr>
          <a:xfrm>
            <a:off x="7402750" y="2084700"/>
            <a:ext cx="3839100" cy="218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This is a story about Jane Austen, who ended up becoming a famous writer. </a:t>
            </a:r>
            <a:endParaRPr sz="3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8700" y="1540467"/>
            <a:ext cx="3077514" cy="5012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/>
          <p:nvPr>
            <p:ph idx="1" type="body"/>
          </p:nvPr>
        </p:nvSpPr>
        <p:spPr>
          <a:xfrm>
            <a:off x="7605700" y="1568825"/>
            <a:ext cx="4249800" cy="45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When Jane was growing up, girls weren’t allowed to go to school.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Jane’s father was the principal of a school for boys. One day, he asked his daughters to join the boys’ classes. </a:t>
            </a: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He thought his daughters could learn to read and write just as well as the boys.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8" name="Google Shape;108;p15"/>
          <p:cNvSpPr txBox="1"/>
          <p:nvPr>
            <p:ph idx="1" type="body"/>
          </p:nvPr>
        </p:nvSpPr>
        <p:spPr>
          <a:xfrm>
            <a:off x="12393000" y="1568825"/>
            <a:ext cx="4010700" cy="43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Jane was growing up, not everyone was allowed to go to school.</a:t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Jane’s father was the principal of a school. </a:t>
            </a:r>
            <a:b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One day, he asked his children to join the classes at his school, so that they could learn to read and write.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09" name="Google Shape;109;p15"/>
          <p:cNvSpPr txBox="1"/>
          <p:nvPr>
            <p:ph type="title"/>
          </p:nvPr>
        </p:nvSpPr>
        <p:spPr>
          <a:xfrm>
            <a:off x="657224" y="-117633"/>
            <a:ext cx="107727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Passage</a:t>
            </a:r>
            <a:r>
              <a:rPr lang="en-US" sz="4400"/>
              <a:t>: girl to boy (positive): Jane Austen</a:t>
            </a:r>
            <a:endParaRPr sz="4400"/>
          </a:p>
        </p:txBody>
      </p:sp>
      <p:sp>
        <p:nvSpPr>
          <p:cNvPr id="110" name="Google Shape;110;p15"/>
          <p:cNvSpPr txBox="1"/>
          <p:nvPr>
            <p:ph idx="1" type="body"/>
          </p:nvPr>
        </p:nvSpPr>
        <p:spPr>
          <a:xfrm>
            <a:off x="7605699" y="820352"/>
            <a:ext cx="17049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999999"/>
                </a:solidFill>
              </a:rPr>
              <a:t>Original</a:t>
            </a:r>
            <a:endParaRPr sz="3500">
              <a:solidFill>
                <a:srgbClr val="999999"/>
              </a:solidFill>
            </a:endParaRPr>
          </a:p>
        </p:txBody>
      </p:sp>
      <p:sp>
        <p:nvSpPr>
          <p:cNvPr id="111" name="Google Shape;111;p15"/>
          <p:cNvSpPr txBox="1"/>
          <p:nvPr>
            <p:ph idx="1" type="body"/>
          </p:nvPr>
        </p:nvSpPr>
        <p:spPr>
          <a:xfrm>
            <a:off x="12392999" y="937277"/>
            <a:ext cx="17049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999999"/>
                </a:solidFill>
              </a:rPr>
              <a:t>Edited</a:t>
            </a:r>
            <a:endParaRPr sz="3500">
              <a:solidFill>
                <a:srgbClr val="999999"/>
              </a:solidFill>
            </a:endParaRPr>
          </a:p>
        </p:txBody>
      </p:sp>
      <p:pic>
        <p:nvPicPr>
          <p:cNvPr id="112" name="Google Shape;11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692867"/>
            <a:ext cx="7377096" cy="48107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/>
          <p:nvPr>
            <p:ph idx="1" type="body"/>
          </p:nvPr>
        </p:nvSpPr>
        <p:spPr>
          <a:xfrm>
            <a:off x="6538900" y="2361200"/>
            <a:ext cx="4208400" cy="252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2800"/>
              <a:t>“Did Jane Austen want to become a writer?” (y/n)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19" name="Google Shape;119;p16"/>
          <p:cNvSpPr txBox="1"/>
          <p:nvPr>
            <p:ph type="title"/>
          </p:nvPr>
        </p:nvSpPr>
        <p:spPr>
          <a:xfrm>
            <a:off x="657224" y="-117633"/>
            <a:ext cx="107727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Check</a:t>
            </a:r>
            <a:r>
              <a:rPr lang="en-US" sz="4400"/>
              <a:t>: girl to boy (positive): Jane Austen</a:t>
            </a:r>
            <a:endParaRPr sz="4400"/>
          </a:p>
        </p:txBody>
      </p:sp>
      <p:pic>
        <p:nvPicPr>
          <p:cNvPr id="120" name="Google Shape;12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8700" y="1540467"/>
            <a:ext cx="3077514" cy="5012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7"/>
          <p:cNvSpPr/>
          <p:nvPr/>
        </p:nvSpPr>
        <p:spPr>
          <a:xfrm>
            <a:off x="281650" y="1212025"/>
            <a:ext cx="11867400" cy="5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 you want to be a writer when you grow up? (Y/N)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If yes: “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How much do you want to be a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writer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when you grow up?” </a:t>
            </a:r>
            <a:b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(faces scale from Lin)</a:t>
            </a:r>
            <a:endParaRPr b="0" i="0" sz="24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7012" lvl="2" marL="517525" marR="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Arial"/>
              <a:buChar char="•"/>
            </a:pPr>
            <a:r>
              <a:t/>
            </a:r>
            <a:endParaRPr b="0" i="0" sz="1600" u="none" cap="none" strike="noStrike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7"/>
          <p:cNvSpPr txBox="1"/>
          <p:nvPr>
            <p:ph type="title"/>
          </p:nvPr>
        </p:nvSpPr>
        <p:spPr>
          <a:xfrm>
            <a:off x="0" y="-262650"/>
            <a:ext cx="121920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belief about own motivation: girl to boy: Jane Austen</a:t>
            </a:r>
            <a:endParaRPr sz="4400"/>
          </a:p>
        </p:txBody>
      </p:sp>
      <p:sp>
        <p:nvSpPr>
          <p:cNvPr id="128" name="Google Shape;128;p17"/>
          <p:cNvSpPr txBox="1"/>
          <p:nvPr/>
        </p:nvSpPr>
        <p:spPr>
          <a:xfrm>
            <a:off x="1119300" y="3975300"/>
            <a:ext cx="9743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(no is 0)					sort of want to be		want to be		really want to be</a:t>
            </a:r>
            <a:endParaRPr sz="1800"/>
          </a:p>
        </p:txBody>
      </p:sp>
      <p:pic>
        <p:nvPicPr>
          <p:cNvPr id="129" name="Google Shape;129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57724" y="2382375"/>
            <a:ext cx="5213751" cy="159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8"/>
          <p:cNvSpPr/>
          <p:nvPr/>
        </p:nvSpPr>
        <p:spPr>
          <a:xfrm>
            <a:off x="281650" y="1212025"/>
            <a:ext cx="11867400" cy="5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Here’s Sally.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 you think Sally wants to be a writer when she grows up? (Y/N)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If yes: “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How much do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think Sally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want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to be a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writer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when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she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grows up?” </a:t>
            </a:r>
            <a:b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(faces scale from Lin)</a:t>
            </a:r>
            <a:endParaRPr b="0" i="0" sz="24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7012" lvl="2" marL="517525" marR="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Arial"/>
              <a:buChar char="•"/>
            </a:pPr>
            <a:r>
              <a:t/>
            </a:r>
            <a:endParaRPr b="0" i="0" sz="1600" u="none" cap="none" strike="noStrike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8"/>
          <p:cNvSpPr txBox="1"/>
          <p:nvPr>
            <p:ph type="title"/>
          </p:nvPr>
        </p:nvSpPr>
        <p:spPr>
          <a:xfrm>
            <a:off x="0" y="-262650"/>
            <a:ext cx="121920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belief about girl motivation: girl to boy: Jane Austen</a:t>
            </a:r>
            <a:endParaRPr sz="4400"/>
          </a:p>
        </p:txBody>
      </p:sp>
      <p:sp>
        <p:nvSpPr>
          <p:cNvPr id="137" name="Google Shape;137;p18"/>
          <p:cNvSpPr txBox="1"/>
          <p:nvPr/>
        </p:nvSpPr>
        <p:spPr>
          <a:xfrm>
            <a:off x="1134150" y="5697225"/>
            <a:ext cx="9743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(no is 0)					sort of want to be		want to be		really want to be</a:t>
            </a:r>
            <a:endParaRPr sz="1800"/>
          </a:p>
        </p:txBody>
      </p:sp>
      <p:pic>
        <p:nvPicPr>
          <p:cNvPr id="138" name="Google Shape;13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72574" y="4104300"/>
            <a:ext cx="5213751" cy="1592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8"/>
          <p:cNvPicPr preferRelativeResize="0"/>
          <p:nvPr/>
        </p:nvPicPr>
        <p:blipFill rotWithShape="1">
          <a:blip r:embed="rId4">
            <a:alphaModFix/>
          </a:blip>
          <a:srcRect b="65181" l="19169" r="61364" t="0"/>
          <a:stretch/>
        </p:blipFill>
        <p:spPr>
          <a:xfrm>
            <a:off x="3391950" y="1010050"/>
            <a:ext cx="993708" cy="159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9"/>
          <p:cNvSpPr/>
          <p:nvPr/>
        </p:nvSpPr>
        <p:spPr>
          <a:xfrm>
            <a:off x="281650" y="1212025"/>
            <a:ext cx="11867400" cy="56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Here’s Tommy.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D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o you think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Tommy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wants to be a writer when he grows up? (Y/N)</a:t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If yes: “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How much do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think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Tommy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want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s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to be a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writer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 when </a:t>
            </a: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he </a:t>
            </a:r>
            <a: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grows up?” </a:t>
            </a:r>
            <a:br>
              <a:rPr b="0" i="0" lang="en-US" sz="2400" u="none" cap="none" strike="noStrike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(faces scale from Lin)</a:t>
            </a:r>
            <a:endParaRPr b="0" i="0" sz="2400" u="none" cap="none" strike="noStrike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26262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1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t/>
            </a:r>
            <a:endParaRPr sz="2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227012" lvl="2" marL="517525" marR="0" rtl="0" algn="l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Arial"/>
              <a:buChar char="•"/>
            </a:pPr>
            <a:r>
              <a:t/>
            </a:r>
            <a:endParaRPr b="0" i="0" sz="1600" u="none" cap="none" strike="noStrike">
              <a:solidFill>
                <a:srgbClr val="D9D9D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p19"/>
          <p:cNvSpPr txBox="1"/>
          <p:nvPr>
            <p:ph type="title"/>
          </p:nvPr>
        </p:nvSpPr>
        <p:spPr>
          <a:xfrm>
            <a:off x="0" y="-262650"/>
            <a:ext cx="121920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belief about boy motivation: girl to boy: Jane Austen</a:t>
            </a:r>
            <a:endParaRPr sz="4400"/>
          </a:p>
        </p:txBody>
      </p:sp>
      <p:sp>
        <p:nvSpPr>
          <p:cNvPr id="147" name="Google Shape;147;p19"/>
          <p:cNvSpPr txBox="1"/>
          <p:nvPr/>
        </p:nvSpPr>
        <p:spPr>
          <a:xfrm>
            <a:off x="1134150" y="5697225"/>
            <a:ext cx="9743700" cy="3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rgbClr val="262626"/>
                </a:solidFill>
                <a:latin typeface="Calibri"/>
                <a:ea typeface="Calibri"/>
                <a:cs typeface="Calibri"/>
                <a:sym typeface="Calibri"/>
              </a:rPr>
              <a:t>(no is 0)					sort of want to be		want to be		really want to be</a:t>
            </a:r>
            <a:endParaRPr sz="1800"/>
          </a:p>
        </p:txBody>
      </p:sp>
      <p:pic>
        <p:nvPicPr>
          <p:cNvPr id="148" name="Google Shape;14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4272574" y="4104300"/>
            <a:ext cx="5213751" cy="15929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19"/>
          <p:cNvPicPr preferRelativeResize="0"/>
          <p:nvPr/>
        </p:nvPicPr>
        <p:blipFill rotWithShape="1">
          <a:blip r:embed="rId4">
            <a:alphaModFix/>
          </a:blip>
          <a:srcRect b="34758" l="60901" r="21069" t="34531"/>
          <a:stretch/>
        </p:blipFill>
        <p:spPr>
          <a:xfrm>
            <a:off x="3287150" y="1212025"/>
            <a:ext cx="920325" cy="1404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0"/>
          <p:cNvSpPr txBox="1"/>
          <p:nvPr>
            <p:ph type="title"/>
          </p:nvPr>
        </p:nvSpPr>
        <p:spPr>
          <a:xfrm>
            <a:off x="657224" y="-117633"/>
            <a:ext cx="107727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Context: girl to girl: Joan Procter</a:t>
            </a:r>
            <a:endParaRPr sz="4400"/>
          </a:p>
        </p:txBody>
      </p:sp>
      <p:sp>
        <p:nvSpPr>
          <p:cNvPr id="156" name="Google Shape;156;p20"/>
          <p:cNvSpPr txBox="1"/>
          <p:nvPr>
            <p:ph idx="1" type="body"/>
          </p:nvPr>
        </p:nvSpPr>
        <p:spPr>
          <a:xfrm>
            <a:off x="8215750" y="2058475"/>
            <a:ext cx="3839100" cy="428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</a:rPr>
              <a:t>This is a story about Joan Procter, who ended up becoming a famous scientist who studied lizards.</a:t>
            </a:r>
            <a:endParaRPr sz="3000"/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9475" y="1146751"/>
            <a:ext cx="4254352" cy="5672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idx="1" type="body"/>
          </p:nvPr>
        </p:nvSpPr>
        <p:spPr>
          <a:xfrm>
            <a:off x="7681900" y="4908400"/>
            <a:ext cx="42498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When she was a girl, </a:t>
            </a: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Joan read books about lizards and crocodiles. A favorite lizard accompanied her wherever she went.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64" name="Google Shape;164;p21"/>
          <p:cNvSpPr txBox="1"/>
          <p:nvPr>
            <p:ph type="title"/>
          </p:nvPr>
        </p:nvSpPr>
        <p:spPr>
          <a:xfrm>
            <a:off x="657224" y="-117633"/>
            <a:ext cx="10772700" cy="165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400"/>
              <a:buFont typeface="Calibri"/>
              <a:buNone/>
            </a:pPr>
            <a:r>
              <a:rPr lang="en-US" sz="4400"/>
              <a:t>Passage: </a:t>
            </a:r>
            <a:r>
              <a:rPr lang="en-US" sz="4400"/>
              <a:t>girl to girl: Joan Procter</a:t>
            </a:r>
            <a:endParaRPr sz="4400"/>
          </a:p>
        </p:txBody>
      </p:sp>
      <p:sp>
        <p:nvSpPr>
          <p:cNvPr id="165" name="Google Shape;165;p21"/>
          <p:cNvSpPr txBox="1"/>
          <p:nvPr>
            <p:ph idx="1" type="body"/>
          </p:nvPr>
        </p:nvSpPr>
        <p:spPr>
          <a:xfrm>
            <a:off x="7605699" y="820352"/>
            <a:ext cx="17049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999999"/>
                </a:solidFill>
              </a:rPr>
              <a:t>Original</a:t>
            </a:r>
            <a:endParaRPr sz="3500">
              <a:solidFill>
                <a:srgbClr val="999999"/>
              </a:solidFill>
            </a:endParaRPr>
          </a:p>
        </p:txBody>
      </p:sp>
      <p:sp>
        <p:nvSpPr>
          <p:cNvPr id="166" name="Google Shape;166;p21"/>
          <p:cNvSpPr txBox="1"/>
          <p:nvPr>
            <p:ph idx="1" type="body"/>
          </p:nvPr>
        </p:nvSpPr>
        <p:spPr>
          <a:xfrm>
            <a:off x="7681899" y="4193227"/>
            <a:ext cx="17049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1300"/>
              </a:spcBef>
              <a:spcAft>
                <a:spcPts val="0"/>
              </a:spcAft>
              <a:buNone/>
            </a:pPr>
            <a:r>
              <a:rPr lang="en-US" sz="3500">
                <a:solidFill>
                  <a:srgbClr val="999999"/>
                </a:solidFill>
              </a:rPr>
              <a:t>Edited</a:t>
            </a:r>
            <a:endParaRPr sz="3500">
              <a:solidFill>
                <a:srgbClr val="999999"/>
              </a:solidFill>
            </a:endParaRPr>
          </a:p>
        </p:txBody>
      </p:sp>
      <p:sp>
        <p:nvSpPr>
          <p:cNvPr id="167" name="Google Shape;167;p21"/>
          <p:cNvSpPr txBox="1"/>
          <p:nvPr>
            <p:ph idx="1" type="body"/>
          </p:nvPr>
        </p:nvSpPr>
        <p:spPr>
          <a:xfrm>
            <a:off x="7605700" y="1568825"/>
            <a:ext cx="4249800" cy="26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While other girls read stories about dragons and princesses, Joan read books about lizards and crocodiles. Instead of a favorite doll, a favorite lizard accompanied her wherever she went.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68" name="Google Shape;16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88475" y="1072251"/>
            <a:ext cx="4249801" cy="56663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etropolitan">
  <a:themeElements>
    <a:clrScheme name="Metropolitan">
      <a:dk1>
        <a:srgbClr val="000000"/>
      </a:dk1>
      <a:lt1>
        <a:srgbClr val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